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8"/>
  </p:notesMasterIdLst>
  <p:handoutMasterIdLst>
    <p:handoutMasterId r:id="rId39"/>
  </p:handoutMasterIdLst>
  <p:sldIdLst>
    <p:sldId id="273" r:id="rId5"/>
    <p:sldId id="303" r:id="rId6"/>
    <p:sldId id="274" r:id="rId7"/>
    <p:sldId id="275" r:id="rId8"/>
    <p:sldId id="304" r:id="rId9"/>
    <p:sldId id="301" r:id="rId10"/>
    <p:sldId id="278" r:id="rId11"/>
    <p:sldId id="279" r:id="rId12"/>
    <p:sldId id="258" r:id="rId13"/>
    <p:sldId id="269" r:id="rId14"/>
    <p:sldId id="305" r:id="rId15"/>
    <p:sldId id="293" r:id="rId16"/>
    <p:sldId id="297" r:id="rId17"/>
    <p:sldId id="270" r:id="rId18"/>
    <p:sldId id="299" r:id="rId19"/>
    <p:sldId id="271" r:id="rId20"/>
    <p:sldId id="272" r:id="rId21"/>
    <p:sldId id="283" r:id="rId22"/>
    <p:sldId id="300" r:id="rId23"/>
    <p:sldId id="284" r:id="rId24"/>
    <p:sldId id="287" r:id="rId25"/>
    <p:sldId id="290" r:id="rId26"/>
    <p:sldId id="291" r:id="rId27"/>
    <p:sldId id="306" r:id="rId28"/>
    <p:sldId id="307" r:id="rId29"/>
    <p:sldId id="308" r:id="rId30"/>
    <p:sldId id="309" r:id="rId31"/>
    <p:sldId id="314" r:id="rId32"/>
    <p:sldId id="310" r:id="rId33"/>
    <p:sldId id="311" r:id="rId34"/>
    <p:sldId id="312" r:id="rId35"/>
    <p:sldId id="313" r:id="rId36"/>
    <p:sldId id="315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9"/>
    <a:srgbClr val="243646"/>
    <a:srgbClr val="002BB4"/>
    <a:srgbClr val="0001A9"/>
    <a:srgbClr val="0004AB"/>
    <a:srgbClr val="F6A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24" autoAdjust="0"/>
    <p:restoredTop sz="94712" autoAdjust="0"/>
  </p:normalViewPr>
  <p:slideViewPr>
    <p:cSldViewPr snapToGrid="0" snapToObjects="1">
      <p:cViewPr varScale="1">
        <p:scale>
          <a:sx n="107" d="100"/>
          <a:sy n="107" d="100"/>
        </p:scale>
        <p:origin x="90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26B83-3912-BF4A-9086-16F082C8FD3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9D785-24DA-1E4B-9190-90B7373600EA}">
      <dgm:prSet/>
      <dgm:spPr/>
      <dgm:t>
        <a:bodyPr/>
        <a:lstStyle/>
        <a:p>
          <a:pPr rtl="0"/>
          <a:r>
            <a:rPr lang="en-US" b="0" i="0" dirty="0" smtClean="0"/>
            <a:t>DLM</a:t>
          </a:r>
          <a:endParaRPr lang="en-US" dirty="0"/>
        </a:p>
      </dgm:t>
    </dgm:pt>
    <dgm:pt modelId="{FE439F98-F52F-2942-8FA4-BC20EED96CB6}" type="parTrans" cxnId="{8E0429F9-2277-854B-9592-CB59431E8F78}">
      <dgm:prSet/>
      <dgm:spPr/>
      <dgm:t>
        <a:bodyPr/>
        <a:lstStyle/>
        <a:p>
          <a:endParaRPr lang="en-US"/>
        </a:p>
      </dgm:t>
    </dgm:pt>
    <dgm:pt modelId="{E8112186-5A5C-DE42-8829-7BDBB92EC558}" type="sibTrans" cxnId="{8E0429F9-2277-854B-9592-CB59431E8F78}">
      <dgm:prSet/>
      <dgm:spPr/>
      <dgm:t>
        <a:bodyPr/>
        <a:lstStyle/>
        <a:p>
          <a:endParaRPr lang="en-US"/>
        </a:p>
      </dgm:t>
    </dgm:pt>
    <dgm:pt modelId="{530CF775-2593-8E47-9048-5FAD8D87C3A0}">
      <dgm:prSet/>
      <dgm:spPr/>
      <dgm:t>
        <a:bodyPr/>
        <a:lstStyle/>
        <a:p>
          <a:pPr rtl="0"/>
          <a:r>
            <a:rPr lang="en-US" b="0" i="0" dirty="0" smtClean="0"/>
            <a:t>I-SMART </a:t>
          </a:r>
          <a:endParaRPr lang="en-US" dirty="0"/>
        </a:p>
      </dgm:t>
    </dgm:pt>
    <dgm:pt modelId="{BE355013-A8D4-4B43-8B22-A28187BBF82E}" type="parTrans" cxnId="{8003EEC9-813E-D24F-9576-F6F3E1FEECB9}">
      <dgm:prSet/>
      <dgm:spPr/>
      <dgm:t>
        <a:bodyPr/>
        <a:lstStyle/>
        <a:p>
          <a:endParaRPr lang="en-US"/>
        </a:p>
      </dgm:t>
    </dgm:pt>
    <dgm:pt modelId="{769C8635-974C-8047-A5A6-26F990E3E094}" type="sibTrans" cxnId="{8003EEC9-813E-D24F-9576-F6F3E1FEECB9}">
      <dgm:prSet/>
      <dgm:spPr/>
      <dgm:t>
        <a:bodyPr/>
        <a:lstStyle/>
        <a:p>
          <a:endParaRPr lang="en-US"/>
        </a:p>
      </dgm:t>
    </dgm:pt>
    <dgm:pt modelId="{423E5F3A-3443-1444-B11F-0307D2D10811}">
      <dgm:prSet/>
      <dgm:spPr/>
      <dgm:t>
        <a:bodyPr/>
        <a:lstStyle/>
        <a:p>
          <a:pPr rtl="0"/>
          <a:r>
            <a:rPr lang="en-US" dirty="0" smtClean="0"/>
            <a:t>Operational alternate assessment</a:t>
          </a:r>
          <a:endParaRPr lang="en-US" dirty="0"/>
        </a:p>
      </dgm:t>
    </dgm:pt>
    <dgm:pt modelId="{51E82FBE-EF9B-CA49-B3AD-4C4BE0037D55}" type="parTrans" cxnId="{F284A59D-975A-B34D-A668-AE1B4818E812}">
      <dgm:prSet/>
      <dgm:spPr/>
      <dgm:t>
        <a:bodyPr/>
        <a:lstStyle/>
        <a:p>
          <a:endParaRPr lang="en-US"/>
        </a:p>
      </dgm:t>
    </dgm:pt>
    <dgm:pt modelId="{B720316A-B1FB-5447-A486-455A97B4D1D8}" type="sibTrans" cxnId="{F284A59D-975A-B34D-A668-AE1B4818E812}">
      <dgm:prSet/>
      <dgm:spPr/>
      <dgm:t>
        <a:bodyPr/>
        <a:lstStyle/>
        <a:p>
          <a:endParaRPr lang="en-US"/>
        </a:p>
      </dgm:t>
    </dgm:pt>
    <dgm:pt modelId="{D0371B75-F930-9B40-8805-66E4B64CF2D5}">
      <dgm:prSet/>
      <dgm:spPr/>
      <dgm:t>
        <a:bodyPr/>
        <a:lstStyle/>
        <a:p>
          <a:pPr rtl="0"/>
          <a:r>
            <a:rPr lang="en-US" b="0" i="0" dirty="0" smtClean="0"/>
            <a:t>Research &amp; development</a:t>
          </a:r>
          <a:endParaRPr lang="en-US" dirty="0"/>
        </a:p>
      </dgm:t>
    </dgm:pt>
    <dgm:pt modelId="{F23EF668-08A9-3241-B26D-1F33557169F9}" type="parTrans" cxnId="{FA7D0E2C-B78F-0843-BC5E-CFBBB3269434}">
      <dgm:prSet/>
      <dgm:spPr/>
      <dgm:t>
        <a:bodyPr/>
        <a:lstStyle/>
        <a:p>
          <a:endParaRPr lang="en-US"/>
        </a:p>
      </dgm:t>
    </dgm:pt>
    <dgm:pt modelId="{55F2CE23-60F0-B040-9528-7D01CCE169D0}" type="sibTrans" cxnId="{FA7D0E2C-B78F-0843-BC5E-CFBBB3269434}">
      <dgm:prSet/>
      <dgm:spPr/>
      <dgm:t>
        <a:bodyPr/>
        <a:lstStyle/>
        <a:p>
          <a:endParaRPr lang="en-US"/>
        </a:p>
      </dgm:t>
    </dgm:pt>
    <dgm:pt modelId="{0031B364-C088-4D9E-B418-589E1E268601}">
      <dgm:prSet/>
      <dgm:spPr/>
      <dgm:t>
        <a:bodyPr/>
        <a:lstStyle/>
        <a:p>
          <a:pPr rtl="0"/>
          <a:r>
            <a:rPr lang="en-US" dirty="0" smtClean="0"/>
            <a:t>Inform future summative and formative assessments</a:t>
          </a:r>
          <a:endParaRPr lang="en-US" dirty="0"/>
        </a:p>
      </dgm:t>
    </dgm:pt>
    <dgm:pt modelId="{55518B41-A247-4719-8F72-B14C7F14AE8D}" type="parTrans" cxnId="{3AC1C2BE-52DF-495F-968E-AD494CD14534}">
      <dgm:prSet/>
      <dgm:spPr/>
    </dgm:pt>
    <dgm:pt modelId="{5F35AAF4-3E0C-4AEB-810D-ED5F9EC4D07B}" type="sibTrans" cxnId="{3AC1C2BE-52DF-495F-968E-AD494CD14534}">
      <dgm:prSet/>
      <dgm:spPr/>
    </dgm:pt>
    <dgm:pt modelId="{357D0F23-13C2-444D-AAD7-C9DD08700AF6}">
      <dgm:prSet/>
      <dgm:spPr/>
      <dgm:t>
        <a:bodyPr/>
        <a:lstStyle/>
        <a:p>
          <a:pPr rtl="0"/>
          <a:r>
            <a:rPr lang="en-US" dirty="0" smtClean="0"/>
            <a:t>Three populations</a:t>
          </a:r>
          <a:endParaRPr lang="en-US" dirty="0"/>
        </a:p>
      </dgm:t>
    </dgm:pt>
    <dgm:pt modelId="{7EFEBB82-6C4A-4ACF-AA58-38CE9C56E5F0}" type="parTrans" cxnId="{F6DFABC0-1277-418E-A9CC-95FFA6BC7B9D}">
      <dgm:prSet/>
      <dgm:spPr/>
    </dgm:pt>
    <dgm:pt modelId="{CF85231D-EC39-4B08-BE74-5987DB9148B4}" type="sibTrans" cxnId="{F6DFABC0-1277-418E-A9CC-95FFA6BC7B9D}">
      <dgm:prSet/>
      <dgm:spPr/>
    </dgm:pt>
    <dgm:pt modelId="{9C935531-817C-46AE-8657-EB2CC43501D7}">
      <dgm:prSet/>
      <dgm:spPr/>
      <dgm:t>
        <a:bodyPr/>
        <a:lstStyle/>
        <a:p>
          <a:pPr rtl="0"/>
          <a:r>
            <a:rPr lang="en-US" dirty="0" smtClean="0"/>
            <a:t>students with significant cognitive disabilities</a:t>
          </a:r>
          <a:endParaRPr lang="en-US" dirty="0"/>
        </a:p>
      </dgm:t>
    </dgm:pt>
    <dgm:pt modelId="{7523B1F7-13FE-41A3-BE3B-E1037EF9A68B}" type="parTrans" cxnId="{64DE379C-20CB-43E2-BB0F-450BCC325057}">
      <dgm:prSet/>
      <dgm:spPr/>
    </dgm:pt>
    <dgm:pt modelId="{D06C13F6-568C-45A5-9BDD-5EEB993412CC}" type="sibTrans" cxnId="{64DE379C-20CB-43E2-BB0F-450BCC325057}">
      <dgm:prSet/>
      <dgm:spPr/>
    </dgm:pt>
    <dgm:pt modelId="{D9E34D69-9C0B-A842-911A-251AE8B971B6}" type="pres">
      <dgm:prSet presAssocID="{52926B83-3912-BF4A-9086-16F082C8FD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C48B1-2814-C342-97EC-4E9A2000AE16}" type="pres">
      <dgm:prSet presAssocID="{7F69D785-24DA-1E4B-9190-90B7373600EA}" presName="composite" presStyleCnt="0"/>
      <dgm:spPr/>
    </dgm:pt>
    <dgm:pt modelId="{669ECBDE-1D28-7144-9504-2E33E8D28A06}" type="pres">
      <dgm:prSet presAssocID="{7F69D785-24DA-1E4B-9190-90B7373600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0EE1F-F9EA-D843-A63B-C2E38E9342C8}" type="pres">
      <dgm:prSet presAssocID="{7F69D785-24DA-1E4B-9190-90B7373600E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D212F-F4BF-C34E-AF50-F97F457DE495}" type="pres">
      <dgm:prSet presAssocID="{E8112186-5A5C-DE42-8829-7BDBB92EC558}" presName="space" presStyleCnt="0"/>
      <dgm:spPr/>
    </dgm:pt>
    <dgm:pt modelId="{129332E1-65C9-504D-8E94-EE962D984BEF}" type="pres">
      <dgm:prSet presAssocID="{530CF775-2593-8E47-9048-5FAD8D87C3A0}" presName="composite" presStyleCnt="0"/>
      <dgm:spPr/>
    </dgm:pt>
    <dgm:pt modelId="{1C1683B8-4386-BA41-86C9-4802DE4A09D3}" type="pres">
      <dgm:prSet presAssocID="{530CF775-2593-8E47-9048-5FAD8D87C3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CE02-1D87-FB48-9FA1-4B1752F97240}" type="pres">
      <dgm:prSet presAssocID="{530CF775-2593-8E47-9048-5FAD8D87C3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3EEC9-813E-D24F-9576-F6F3E1FEECB9}" srcId="{52926B83-3912-BF4A-9086-16F082C8FD35}" destId="{530CF775-2593-8E47-9048-5FAD8D87C3A0}" srcOrd="1" destOrd="0" parTransId="{BE355013-A8D4-4B43-8B22-A28187BBF82E}" sibTransId="{769C8635-974C-8047-A5A6-26F990E3E094}"/>
    <dgm:cxn modelId="{2CCEB1E5-41E6-844C-B29B-8584177F0B1A}" type="presOf" srcId="{52926B83-3912-BF4A-9086-16F082C8FD35}" destId="{D9E34D69-9C0B-A842-911A-251AE8B971B6}" srcOrd="0" destOrd="0" presId="urn:microsoft.com/office/officeart/2005/8/layout/hList1"/>
    <dgm:cxn modelId="{64DE379C-20CB-43E2-BB0F-450BCC325057}" srcId="{423E5F3A-3443-1444-B11F-0307D2D10811}" destId="{9C935531-817C-46AE-8657-EB2CC43501D7}" srcOrd="0" destOrd="0" parTransId="{7523B1F7-13FE-41A3-BE3B-E1037EF9A68B}" sibTransId="{D06C13F6-568C-45A5-9BDD-5EEB993412CC}"/>
    <dgm:cxn modelId="{F284A59D-975A-B34D-A668-AE1B4818E812}" srcId="{7F69D785-24DA-1E4B-9190-90B7373600EA}" destId="{423E5F3A-3443-1444-B11F-0307D2D10811}" srcOrd="0" destOrd="0" parTransId="{51E82FBE-EF9B-CA49-B3AD-4C4BE0037D55}" sibTransId="{B720316A-B1FB-5447-A486-455A97B4D1D8}"/>
    <dgm:cxn modelId="{9416FEEF-C564-4B4F-902D-E88B8D4F5C58}" type="presOf" srcId="{D0371B75-F930-9B40-8805-66E4B64CF2D5}" destId="{F278CE02-1D87-FB48-9FA1-4B1752F97240}" srcOrd="0" destOrd="0" presId="urn:microsoft.com/office/officeart/2005/8/layout/hList1"/>
    <dgm:cxn modelId="{47DC5788-E4E6-A743-9EC8-3ACD0386AFF7}" type="presOf" srcId="{530CF775-2593-8E47-9048-5FAD8D87C3A0}" destId="{1C1683B8-4386-BA41-86C9-4802DE4A09D3}" srcOrd="0" destOrd="0" presId="urn:microsoft.com/office/officeart/2005/8/layout/hList1"/>
    <dgm:cxn modelId="{4AB6C73F-1B1B-43DB-A2CD-568E74DD4A20}" type="presOf" srcId="{357D0F23-13C2-444D-AAD7-C9DD08700AF6}" destId="{F278CE02-1D87-FB48-9FA1-4B1752F97240}" srcOrd="0" destOrd="2" presId="urn:microsoft.com/office/officeart/2005/8/layout/hList1"/>
    <dgm:cxn modelId="{F6DFABC0-1277-418E-A9CC-95FFA6BC7B9D}" srcId="{D0371B75-F930-9B40-8805-66E4B64CF2D5}" destId="{357D0F23-13C2-444D-AAD7-C9DD08700AF6}" srcOrd="1" destOrd="0" parTransId="{7EFEBB82-6C4A-4ACF-AA58-38CE9C56E5F0}" sibTransId="{CF85231D-EC39-4B08-BE74-5987DB9148B4}"/>
    <dgm:cxn modelId="{FA7D0E2C-B78F-0843-BC5E-CFBBB3269434}" srcId="{530CF775-2593-8E47-9048-5FAD8D87C3A0}" destId="{D0371B75-F930-9B40-8805-66E4B64CF2D5}" srcOrd="0" destOrd="0" parTransId="{F23EF668-08A9-3241-B26D-1F33557169F9}" sibTransId="{55F2CE23-60F0-B040-9528-7D01CCE169D0}"/>
    <dgm:cxn modelId="{3AC1C2BE-52DF-495F-968E-AD494CD14534}" srcId="{D0371B75-F930-9B40-8805-66E4B64CF2D5}" destId="{0031B364-C088-4D9E-B418-589E1E268601}" srcOrd="0" destOrd="0" parTransId="{55518B41-A247-4719-8F72-B14C7F14AE8D}" sibTransId="{5F35AAF4-3E0C-4AEB-810D-ED5F9EC4D07B}"/>
    <dgm:cxn modelId="{00A09B2E-EED0-2849-A6A8-B221A9F4DF48}" type="presOf" srcId="{423E5F3A-3443-1444-B11F-0307D2D10811}" destId="{4D70EE1F-F9EA-D843-A63B-C2E38E9342C8}" srcOrd="0" destOrd="0" presId="urn:microsoft.com/office/officeart/2005/8/layout/hList1"/>
    <dgm:cxn modelId="{8E0429F9-2277-854B-9592-CB59431E8F78}" srcId="{52926B83-3912-BF4A-9086-16F082C8FD35}" destId="{7F69D785-24DA-1E4B-9190-90B7373600EA}" srcOrd="0" destOrd="0" parTransId="{FE439F98-F52F-2942-8FA4-BC20EED96CB6}" sibTransId="{E8112186-5A5C-DE42-8829-7BDBB92EC558}"/>
    <dgm:cxn modelId="{3B064C4F-80B4-43FD-9835-EBE4A4E14C8F}" type="presOf" srcId="{9C935531-817C-46AE-8657-EB2CC43501D7}" destId="{4D70EE1F-F9EA-D843-A63B-C2E38E9342C8}" srcOrd="0" destOrd="1" presId="urn:microsoft.com/office/officeart/2005/8/layout/hList1"/>
    <dgm:cxn modelId="{30B86465-DCD6-4BAE-AF48-E242A10B3A1B}" type="presOf" srcId="{0031B364-C088-4D9E-B418-589E1E268601}" destId="{F278CE02-1D87-FB48-9FA1-4B1752F97240}" srcOrd="0" destOrd="1" presId="urn:microsoft.com/office/officeart/2005/8/layout/hList1"/>
    <dgm:cxn modelId="{A2D9DDE0-9512-8E48-BBC2-724826D1008A}" type="presOf" srcId="{7F69D785-24DA-1E4B-9190-90B7373600EA}" destId="{669ECBDE-1D28-7144-9504-2E33E8D28A06}" srcOrd="0" destOrd="0" presId="urn:microsoft.com/office/officeart/2005/8/layout/hList1"/>
    <dgm:cxn modelId="{6C0DA986-9BD3-354F-8F62-C3D9046247C3}" type="presParOf" srcId="{D9E34D69-9C0B-A842-911A-251AE8B971B6}" destId="{017C48B1-2814-C342-97EC-4E9A2000AE16}" srcOrd="0" destOrd="0" presId="urn:microsoft.com/office/officeart/2005/8/layout/hList1"/>
    <dgm:cxn modelId="{8CB7AFF8-4335-E441-8F83-00EA0A6B0E6A}" type="presParOf" srcId="{017C48B1-2814-C342-97EC-4E9A2000AE16}" destId="{669ECBDE-1D28-7144-9504-2E33E8D28A06}" srcOrd="0" destOrd="0" presId="urn:microsoft.com/office/officeart/2005/8/layout/hList1"/>
    <dgm:cxn modelId="{2CC72AA2-68B3-3747-9DEB-0A4CE0E7AD46}" type="presParOf" srcId="{017C48B1-2814-C342-97EC-4E9A2000AE16}" destId="{4D70EE1F-F9EA-D843-A63B-C2E38E9342C8}" srcOrd="1" destOrd="0" presId="urn:microsoft.com/office/officeart/2005/8/layout/hList1"/>
    <dgm:cxn modelId="{A892959E-2C18-3842-AFEE-CD3C0BBCCA30}" type="presParOf" srcId="{D9E34D69-9C0B-A842-911A-251AE8B971B6}" destId="{2C7D212F-F4BF-C34E-AF50-F97F457DE495}" srcOrd="1" destOrd="0" presId="urn:microsoft.com/office/officeart/2005/8/layout/hList1"/>
    <dgm:cxn modelId="{C48517D6-4A35-834C-AFEB-16B5B5919E28}" type="presParOf" srcId="{D9E34D69-9C0B-A842-911A-251AE8B971B6}" destId="{129332E1-65C9-504D-8E94-EE962D984BEF}" srcOrd="2" destOrd="0" presId="urn:microsoft.com/office/officeart/2005/8/layout/hList1"/>
    <dgm:cxn modelId="{372AEE3C-CA00-C546-A9C2-E3501DF0F691}" type="presParOf" srcId="{129332E1-65C9-504D-8E94-EE962D984BEF}" destId="{1C1683B8-4386-BA41-86C9-4802DE4A09D3}" srcOrd="0" destOrd="0" presId="urn:microsoft.com/office/officeart/2005/8/layout/hList1"/>
    <dgm:cxn modelId="{4690062D-10EE-DD44-A0E9-6513EFE6837E}" type="presParOf" srcId="{129332E1-65C9-504D-8E94-EE962D984BEF}" destId="{F278CE02-1D87-FB48-9FA1-4B1752F972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0610A-2108-4E40-B1FC-B4173C2E45E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70097-C39A-5A47-B5F1-F6C6F70D0E17}">
      <dgm:prSet/>
      <dgm:spPr/>
      <dgm:t>
        <a:bodyPr/>
        <a:lstStyle/>
        <a:p>
          <a:pPr algn="ctr"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Goal 1 - Develop &amp; evaluate science learning map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CBB733CE-2006-884F-84C0-3A329F3B8199}" type="parTrans" cxnId="{F8D87708-1B5B-A444-83DE-3A532CD6C489}">
      <dgm:prSet/>
      <dgm:spPr/>
      <dgm:t>
        <a:bodyPr/>
        <a:lstStyle/>
        <a:p>
          <a:endParaRPr lang="en-US"/>
        </a:p>
      </dgm:t>
    </dgm:pt>
    <dgm:pt modelId="{DD97D401-7539-E342-8BD9-392F44B31F5C}" type="sibTrans" cxnId="{F8D87708-1B5B-A444-83DE-3A532CD6C489}">
      <dgm:prSet/>
      <dgm:spPr/>
      <dgm:t>
        <a:bodyPr/>
        <a:lstStyle/>
        <a:p>
          <a:endParaRPr lang="en-US"/>
        </a:p>
      </dgm:t>
    </dgm:pt>
    <dgm:pt modelId="{F099A07D-766F-FF45-A285-5D9268D16CC7}">
      <dgm:prSet/>
      <dgm:spPr/>
      <dgm:t>
        <a:bodyPr/>
        <a:lstStyle/>
        <a:p>
          <a:pPr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Goal 2 – Design, develop &amp; evaluate assessments 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445A9208-C875-B54E-A32D-7943966A5001}" type="parTrans" cxnId="{47322C75-118C-0E44-A049-077B9A30EDD6}">
      <dgm:prSet/>
      <dgm:spPr/>
      <dgm:t>
        <a:bodyPr/>
        <a:lstStyle/>
        <a:p>
          <a:endParaRPr lang="en-US"/>
        </a:p>
      </dgm:t>
    </dgm:pt>
    <dgm:pt modelId="{A4BFC586-0B1B-6942-B1AA-61241B1DD94D}" type="sibTrans" cxnId="{47322C75-118C-0E44-A049-077B9A30EDD6}">
      <dgm:prSet/>
      <dgm:spPr/>
      <dgm:t>
        <a:bodyPr/>
        <a:lstStyle/>
        <a:p>
          <a:endParaRPr lang="en-US"/>
        </a:p>
      </dgm:t>
    </dgm:pt>
    <dgm:pt modelId="{3EB7B7B7-8287-AC42-B1CC-EF1F6CD329AA}">
      <dgm:prSet/>
      <dgm:spPr/>
      <dgm:t>
        <a:bodyPr/>
        <a:lstStyle/>
        <a:p>
          <a:r>
            <a:rPr lang="en-US" dirty="0" smtClean="0">
              <a:latin typeface="Rockwell" charset="0"/>
              <a:ea typeface="Rockwell" charset="0"/>
              <a:cs typeface="Rockwell" charset="0"/>
            </a:rPr>
            <a:t>Connects to math, ELA &amp; pre-academic foundational skills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E824D287-4B33-6F4D-A77B-25066B45D5D6}" type="parTrans" cxnId="{C4B4CC77-FDC8-AD4F-85FA-52BA3740D259}">
      <dgm:prSet/>
      <dgm:spPr/>
      <dgm:t>
        <a:bodyPr/>
        <a:lstStyle/>
        <a:p>
          <a:endParaRPr lang="en-US"/>
        </a:p>
      </dgm:t>
    </dgm:pt>
    <dgm:pt modelId="{C6684211-E0AA-694B-87FB-60FC7CC6E465}" type="sibTrans" cxnId="{C4B4CC77-FDC8-AD4F-85FA-52BA3740D259}">
      <dgm:prSet/>
      <dgm:spPr/>
      <dgm:t>
        <a:bodyPr/>
        <a:lstStyle/>
        <a:p>
          <a:endParaRPr lang="en-US"/>
        </a:p>
      </dgm:t>
    </dgm:pt>
    <dgm:pt modelId="{91765CBF-3A66-E749-B600-1889D68EBDBB}">
      <dgm:prSet/>
      <dgm:spPr/>
      <dgm:t>
        <a:bodyPr/>
        <a:lstStyle/>
        <a:p>
          <a:pPr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Measures Science disciplinary content and science &amp; engineering practices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A1F121F1-C561-5148-89FA-F1E3A691BCFB}" type="parTrans" cxnId="{E0D9B428-8249-0042-8822-0817EF6912C7}">
      <dgm:prSet/>
      <dgm:spPr/>
      <dgm:t>
        <a:bodyPr/>
        <a:lstStyle/>
        <a:p>
          <a:endParaRPr lang="en-US"/>
        </a:p>
      </dgm:t>
    </dgm:pt>
    <dgm:pt modelId="{62AAEC78-022A-FC4A-91CF-7496AD56EC24}" type="sibTrans" cxnId="{E0D9B428-8249-0042-8822-0817EF6912C7}">
      <dgm:prSet/>
      <dgm:spPr/>
      <dgm:t>
        <a:bodyPr/>
        <a:lstStyle/>
        <a:p>
          <a:endParaRPr lang="en-US"/>
        </a:p>
      </dgm:t>
    </dgm:pt>
    <dgm:pt modelId="{0F329AC2-9504-344E-A802-474AAFE114A4}">
      <dgm:prSet/>
      <dgm:spPr/>
      <dgm:t>
        <a:bodyPr/>
        <a:lstStyle/>
        <a:p>
          <a:pPr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Uses highly engaging, universally designed, technology-delivered formats.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243480E8-BBA4-0F4A-BBC7-4E2AFE3C47B0}" type="parTrans" cxnId="{2DBEEAD2-4C9C-BD48-8319-C9D55A16BBAE}">
      <dgm:prSet/>
      <dgm:spPr/>
      <dgm:t>
        <a:bodyPr/>
        <a:lstStyle/>
        <a:p>
          <a:endParaRPr lang="en-US"/>
        </a:p>
      </dgm:t>
    </dgm:pt>
    <dgm:pt modelId="{A0665757-BF69-F941-839E-DA11D8B24E5C}" type="sibTrans" cxnId="{2DBEEAD2-4C9C-BD48-8319-C9D55A16BBAE}">
      <dgm:prSet/>
      <dgm:spPr/>
      <dgm:t>
        <a:bodyPr/>
        <a:lstStyle/>
        <a:p>
          <a:endParaRPr lang="en-US"/>
        </a:p>
      </dgm:t>
    </dgm:pt>
    <dgm:pt modelId="{CCB0B639-9797-4F43-89F2-B76B11CDBAA8}">
      <dgm:prSet/>
      <dgm:spPr/>
      <dgm:t>
        <a:bodyPr/>
        <a:lstStyle/>
        <a:p>
          <a:r>
            <a:rPr lang="en-US" dirty="0" smtClean="0">
              <a:latin typeface="Rockwell" charset="0"/>
              <a:ea typeface="Rockwell" charset="0"/>
              <a:cs typeface="Rockwell" charset="0"/>
            </a:rPr>
            <a:t>Expands existing DLM science neighborhoods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61F9FD17-73DC-6E47-B878-33DA5A294E78}" type="parTrans" cxnId="{65BC6130-D2B1-4149-8571-89B7E4F625D9}">
      <dgm:prSet/>
      <dgm:spPr/>
      <dgm:t>
        <a:bodyPr/>
        <a:lstStyle/>
        <a:p>
          <a:endParaRPr lang="en-US"/>
        </a:p>
      </dgm:t>
    </dgm:pt>
    <dgm:pt modelId="{103F7E25-F800-FD42-A97D-FAB229E79FD4}" type="sibTrans" cxnId="{65BC6130-D2B1-4149-8571-89B7E4F625D9}">
      <dgm:prSet/>
      <dgm:spPr/>
      <dgm:t>
        <a:bodyPr/>
        <a:lstStyle/>
        <a:p>
          <a:endParaRPr lang="en-US"/>
        </a:p>
      </dgm:t>
    </dgm:pt>
    <dgm:pt modelId="{1350F43D-38CC-294B-8F6E-8AC99D427D64}" type="pres">
      <dgm:prSet presAssocID="{6A40610A-2108-4E40-B1FC-B4173C2E4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3980F-8FC3-E249-B839-AE7525421261}" type="pres">
      <dgm:prSet presAssocID="{C7470097-C39A-5A47-B5F1-F6C6F70D0E17}" presName="linNode" presStyleCnt="0"/>
      <dgm:spPr/>
    </dgm:pt>
    <dgm:pt modelId="{C3C336D7-DFFB-BE4E-8766-B968B8696643}" type="pres">
      <dgm:prSet presAssocID="{C7470097-C39A-5A47-B5F1-F6C6F70D0E17}" presName="parentText" presStyleLbl="node1" presStyleIdx="0" presStyleCnt="2" custLinFactNeighborY="-11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E278-114B-E14E-8F53-BA1DF91F4BE1}" type="pres">
      <dgm:prSet presAssocID="{C7470097-C39A-5A47-B5F1-F6C6F70D0E17}" presName="descendantText" presStyleLbl="alignAccFollowNode1" presStyleIdx="0" presStyleCnt="2" custLinFactNeighborY="-1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42C21-CAF8-6E46-942C-9E4D52CA6B63}" type="pres">
      <dgm:prSet presAssocID="{DD97D401-7539-E342-8BD9-392F44B31F5C}" presName="sp" presStyleCnt="0"/>
      <dgm:spPr/>
    </dgm:pt>
    <dgm:pt modelId="{13BC00B9-115A-FC4E-9E2E-7ECA867927C3}" type="pres">
      <dgm:prSet presAssocID="{F099A07D-766F-FF45-A285-5D9268D16CC7}" presName="linNode" presStyleCnt="0"/>
      <dgm:spPr/>
    </dgm:pt>
    <dgm:pt modelId="{36880211-01BF-9C4E-B965-CB0C572F09C4}" type="pres">
      <dgm:prSet presAssocID="{F099A07D-766F-FF45-A285-5D9268D16CC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4F80A-E4EB-1549-9184-8FF4B9EBEE7D}" type="pres">
      <dgm:prSet presAssocID="{F099A07D-766F-FF45-A285-5D9268D16CC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C5C9E-A1FA-8842-BBC8-BABF9B799A71}" type="presOf" srcId="{3EB7B7B7-8287-AC42-B1CC-EF1F6CD329AA}" destId="{83EDE278-114B-E14E-8F53-BA1DF91F4BE1}" srcOrd="0" destOrd="1" presId="urn:microsoft.com/office/officeart/2005/8/layout/vList5"/>
    <dgm:cxn modelId="{E0D9B428-8249-0042-8822-0817EF6912C7}" srcId="{F099A07D-766F-FF45-A285-5D9268D16CC7}" destId="{91765CBF-3A66-E749-B600-1889D68EBDBB}" srcOrd="0" destOrd="0" parTransId="{A1F121F1-C561-5148-89FA-F1E3A691BCFB}" sibTransId="{62AAEC78-022A-FC4A-91CF-7496AD56EC24}"/>
    <dgm:cxn modelId="{806D5EB1-1B4C-6940-8ED7-638614AB7F3E}" type="presOf" srcId="{0F329AC2-9504-344E-A802-474AAFE114A4}" destId="{3BD4F80A-E4EB-1549-9184-8FF4B9EBEE7D}" srcOrd="0" destOrd="1" presId="urn:microsoft.com/office/officeart/2005/8/layout/vList5"/>
    <dgm:cxn modelId="{47322C75-118C-0E44-A049-077B9A30EDD6}" srcId="{6A40610A-2108-4E40-B1FC-B4173C2E45E5}" destId="{F099A07D-766F-FF45-A285-5D9268D16CC7}" srcOrd="1" destOrd="0" parTransId="{445A9208-C875-B54E-A32D-7943966A5001}" sibTransId="{A4BFC586-0B1B-6942-B1AA-61241B1DD94D}"/>
    <dgm:cxn modelId="{65BC6130-D2B1-4149-8571-89B7E4F625D9}" srcId="{C7470097-C39A-5A47-B5F1-F6C6F70D0E17}" destId="{CCB0B639-9797-4F43-89F2-B76B11CDBAA8}" srcOrd="0" destOrd="0" parTransId="{61F9FD17-73DC-6E47-B878-33DA5A294E78}" sibTransId="{103F7E25-F800-FD42-A97D-FAB229E79FD4}"/>
    <dgm:cxn modelId="{2DBEEAD2-4C9C-BD48-8319-C9D55A16BBAE}" srcId="{F099A07D-766F-FF45-A285-5D9268D16CC7}" destId="{0F329AC2-9504-344E-A802-474AAFE114A4}" srcOrd="1" destOrd="0" parTransId="{243480E8-BBA4-0F4A-BBC7-4E2AFE3C47B0}" sibTransId="{A0665757-BF69-F941-839E-DA11D8B24E5C}"/>
    <dgm:cxn modelId="{A84DB529-2DBE-E248-AFAB-562FFEEC6B23}" type="presOf" srcId="{6A40610A-2108-4E40-B1FC-B4173C2E45E5}" destId="{1350F43D-38CC-294B-8F6E-8AC99D427D64}" srcOrd="0" destOrd="0" presId="urn:microsoft.com/office/officeart/2005/8/layout/vList5"/>
    <dgm:cxn modelId="{C4B4CC77-FDC8-AD4F-85FA-52BA3740D259}" srcId="{C7470097-C39A-5A47-B5F1-F6C6F70D0E17}" destId="{3EB7B7B7-8287-AC42-B1CC-EF1F6CD329AA}" srcOrd="1" destOrd="0" parTransId="{E824D287-4B33-6F4D-A77B-25066B45D5D6}" sibTransId="{C6684211-E0AA-694B-87FB-60FC7CC6E465}"/>
    <dgm:cxn modelId="{F8D87708-1B5B-A444-83DE-3A532CD6C489}" srcId="{6A40610A-2108-4E40-B1FC-B4173C2E45E5}" destId="{C7470097-C39A-5A47-B5F1-F6C6F70D0E17}" srcOrd="0" destOrd="0" parTransId="{CBB733CE-2006-884F-84C0-3A329F3B8199}" sibTransId="{DD97D401-7539-E342-8BD9-392F44B31F5C}"/>
    <dgm:cxn modelId="{0AAD02F6-7125-C646-8A05-69188FE3B622}" type="presOf" srcId="{C7470097-C39A-5A47-B5F1-F6C6F70D0E17}" destId="{C3C336D7-DFFB-BE4E-8766-B968B8696643}" srcOrd="0" destOrd="0" presId="urn:microsoft.com/office/officeart/2005/8/layout/vList5"/>
    <dgm:cxn modelId="{97A4DED8-56A6-504A-B71E-9D716BCA0795}" type="presOf" srcId="{91765CBF-3A66-E749-B600-1889D68EBDBB}" destId="{3BD4F80A-E4EB-1549-9184-8FF4B9EBEE7D}" srcOrd="0" destOrd="0" presId="urn:microsoft.com/office/officeart/2005/8/layout/vList5"/>
    <dgm:cxn modelId="{3D915721-3BAC-CD46-894A-2D5DE48C5490}" type="presOf" srcId="{CCB0B639-9797-4F43-89F2-B76B11CDBAA8}" destId="{83EDE278-114B-E14E-8F53-BA1DF91F4BE1}" srcOrd="0" destOrd="0" presId="urn:microsoft.com/office/officeart/2005/8/layout/vList5"/>
    <dgm:cxn modelId="{735B0DEA-4E1B-BA4B-893E-50E41A2E5174}" type="presOf" srcId="{F099A07D-766F-FF45-A285-5D9268D16CC7}" destId="{36880211-01BF-9C4E-B965-CB0C572F09C4}" srcOrd="0" destOrd="0" presId="urn:microsoft.com/office/officeart/2005/8/layout/vList5"/>
    <dgm:cxn modelId="{C35C6C5E-A0E4-0C4E-AA90-6D5CED29E589}" type="presParOf" srcId="{1350F43D-38CC-294B-8F6E-8AC99D427D64}" destId="{26A3980F-8FC3-E249-B839-AE7525421261}" srcOrd="0" destOrd="0" presId="urn:microsoft.com/office/officeart/2005/8/layout/vList5"/>
    <dgm:cxn modelId="{10A9AD50-77B2-C64A-841A-864A1C3ADB90}" type="presParOf" srcId="{26A3980F-8FC3-E249-B839-AE7525421261}" destId="{C3C336D7-DFFB-BE4E-8766-B968B8696643}" srcOrd="0" destOrd="0" presId="urn:microsoft.com/office/officeart/2005/8/layout/vList5"/>
    <dgm:cxn modelId="{E0298CF5-F9BD-A844-977B-BB5C1A1466E5}" type="presParOf" srcId="{26A3980F-8FC3-E249-B839-AE7525421261}" destId="{83EDE278-114B-E14E-8F53-BA1DF91F4BE1}" srcOrd="1" destOrd="0" presId="urn:microsoft.com/office/officeart/2005/8/layout/vList5"/>
    <dgm:cxn modelId="{C5886015-8A7E-4E4E-A0B9-FCDCFDA6D507}" type="presParOf" srcId="{1350F43D-38CC-294B-8F6E-8AC99D427D64}" destId="{D1D42C21-CAF8-6E46-942C-9E4D52CA6B63}" srcOrd="1" destOrd="0" presId="urn:microsoft.com/office/officeart/2005/8/layout/vList5"/>
    <dgm:cxn modelId="{F2F4EC5F-8190-114F-8A18-CE6C908C0FDB}" type="presParOf" srcId="{1350F43D-38CC-294B-8F6E-8AC99D427D64}" destId="{13BC00B9-115A-FC4E-9E2E-7ECA867927C3}" srcOrd="2" destOrd="0" presId="urn:microsoft.com/office/officeart/2005/8/layout/vList5"/>
    <dgm:cxn modelId="{EAA14E01-46E7-0848-93A2-B4F6F92C3CF3}" type="presParOf" srcId="{13BC00B9-115A-FC4E-9E2E-7ECA867927C3}" destId="{36880211-01BF-9C4E-B965-CB0C572F09C4}" srcOrd="0" destOrd="0" presId="urn:microsoft.com/office/officeart/2005/8/layout/vList5"/>
    <dgm:cxn modelId="{2AEE73F7-D21B-C845-8718-540BDF549C0E}" type="presParOf" srcId="{13BC00B9-115A-FC4E-9E2E-7ECA867927C3}" destId="{3BD4F80A-E4EB-1549-9184-8FF4B9EBEE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0610A-2108-4E40-B1FC-B4173C2E45E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70097-C39A-5A47-B5F1-F6C6F70D0E17}">
      <dgm:prSet/>
      <dgm:spPr/>
      <dgm:t>
        <a:bodyPr/>
        <a:lstStyle/>
        <a:p>
          <a:pPr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Goal 4 - Dissemination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CBB733CE-2006-884F-84C0-3A329F3B8199}" type="parTrans" cxnId="{F8D87708-1B5B-A444-83DE-3A532CD6C489}">
      <dgm:prSet/>
      <dgm:spPr/>
      <dgm:t>
        <a:bodyPr/>
        <a:lstStyle/>
        <a:p>
          <a:endParaRPr lang="en-US"/>
        </a:p>
      </dgm:t>
    </dgm:pt>
    <dgm:pt modelId="{DD97D401-7539-E342-8BD9-392F44B31F5C}" type="sibTrans" cxnId="{F8D87708-1B5B-A444-83DE-3A532CD6C489}">
      <dgm:prSet/>
      <dgm:spPr/>
      <dgm:t>
        <a:bodyPr/>
        <a:lstStyle/>
        <a:p>
          <a:endParaRPr lang="en-US"/>
        </a:p>
      </dgm:t>
    </dgm:pt>
    <dgm:pt modelId="{F247309B-A032-E549-B44A-173690C48D52}">
      <dgm:prSet/>
      <dgm:spPr/>
      <dgm:t>
        <a:bodyPr/>
        <a:lstStyle/>
        <a:p>
          <a:pPr rtl="0"/>
          <a:r>
            <a:rPr lang="en-US" dirty="0" smtClean="0">
              <a:latin typeface="Rockwell" charset="0"/>
              <a:ea typeface="Rockwell" charset="0"/>
              <a:cs typeface="Rockwell" charset="0"/>
            </a:rPr>
            <a:t>Goal 3 – Design, develop &amp; evaluate a dashboard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679E490D-82E5-FB4A-91CA-B98455A4A977}" type="parTrans" cxnId="{7D043C57-9A43-AE40-8CE9-4F3518066B92}">
      <dgm:prSet/>
      <dgm:spPr/>
      <dgm:t>
        <a:bodyPr/>
        <a:lstStyle/>
        <a:p>
          <a:endParaRPr lang="en-US"/>
        </a:p>
      </dgm:t>
    </dgm:pt>
    <dgm:pt modelId="{6DB719BE-E9F0-664C-8D48-796CDB1CAC0A}" type="sibTrans" cxnId="{7D043C57-9A43-AE40-8CE9-4F3518066B92}">
      <dgm:prSet/>
      <dgm:spPr/>
      <dgm:t>
        <a:bodyPr/>
        <a:lstStyle/>
        <a:p>
          <a:endParaRPr lang="en-US"/>
        </a:p>
      </dgm:t>
    </dgm:pt>
    <dgm:pt modelId="{380E333D-E06D-DF43-8292-9BCAB7A377ED}">
      <dgm:prSet/>
      <dgm:spPr/>
      <dgm:t>
        <a:bodyPr/>
        <a:lstStyle/>
        <a:p>
          <a:r>
            <a:rPr lang="en-US" b="0" dirty="0" smtClean="0">
              <a:latin typeface="Rockwell" charset="0"/>
              <a:ea typeface="Rockwell" charset="0"/>
              <a:cs typeface="Rockwell" charset="0"/>
            </a:rPr>
            <a:t>Describes student performance on science assessments</a:t>
          </a:r>
          <a:endParaRPr lang="en-US" b="0" dirty="0">
            <a:latin typeface="Rockwell" charset="0"/>
            <a:ea typeface="Rockwell" charset="0"/>
            <a:cs typeface="Rockwell" charset="0"/>
          </a:endParaRPr>
        </a:p>
      </dgm:t>
    </dgm:pt>
    <dgm:pt modelId="{47E6BC86-FB32-424F-93EF-3F1A1303DA84}" type="parTrans" cxnId="{D4B41967-AFE9-BA4C-BE50-55D6947727BC}">
      <dgm:prSet/>
      <dgm:spPr/>
      <dgm:t>
        <a:bodyPr/>
        <a:lstStyle/>
        <a:p>
          <a:endParaRPr lang="en-US"/>
        </a:p>
      </dgm:t>
    </dgm:pt>
    <dgm:pt modelId="{E6B40751-3DF2-244D-9783-7D773151CED4}" type="sibTrans" cxnId="{D4B41967-AFE9-BA4C-BE50-55D6947727BC}">
      <dgm:prSet/>
      <dgm:spPr/>
      <dgm:t>
        <a:bodyPr/>
        <a:lstStyle/>
        <a:p>
          <a:endParaRPr lang="en-US"/>
        </a:p>
      </dgm:t>
    </dgm:pt>
    <dgm:pt modelId="{CCB0B639-9797-4F43-89F2-B76B11CDBAA8}">
      <dgm:prSet/>
      <dgm:spPr/>
      <dgm:t>
        <a:bodyPr/>
        <a:lstStyle/>
        <a:p>
          <a:r>
            <a:rPr lang="en-US" dirty="0" smtClean="0">
              <a:latin typeface="Rockwell" charset="0"/>
              <a:ea typeface="Rockwell" charset="0"/>
              <a:cs typeface="Rockwell" charset="0"/>
            </a:rPr>
            <a:t>Distribution of materials to stakeholders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61F9FD17-73DC-6E47-B878-33DA5A294E78}" type="parTrans" cxnId="{65BC6130-D2B1-4149-8571-89B7E4F625D9}">
      <dgm:prSet/>
      <dgm:spPr/>
      <dgm:t>
        <a:bodyPr/>
        <a:lstStyle/>
        <a:p>
          <a:endParaRPr lang="en-US"/>
        </a:p>
      </dgm:t>
    </dgm:pt>
    <dgm:pt modelId="{103F7E25-F800-FD42-A97D-FAB229E79FD4}" type="sibTrans" cxnId="{65BC6130-D2B1-4149-8571-89B7E4F625D9}">
      <dgm:prSet/>
      <dgm:spPr/>
      <dgm:t>
        <a:bodyPr/>
        <a:lstStyle/>
        <a:p>
          <a:endParaRPr lang="en-US"/>
        </a:p>
      </dgm:t>
    </dgm:pt>
    <dgm:pt modelId="{0FF3E557-5D60-2C40-B5C5-4B494BD4DBEA}">
      <dgm:prSet/>
      <dgm:spPr/>
      <dgm:t>
        <a:bodyPr/>
        <a:lstStyle/>
        <a:p>
          <a:r>
            <a:rPr lang="en-US" dirty="0" smtClean="0">
              <a:latin typeface="Rockwell" charset="0"/>
              <a:ea typeface="Rockwell" charset="0"/>
              <a:cs typeface="Rockwell" charset="0"/>
            </a:rPr>
            <a:t>Co-designed with teachers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33DFC50B-84C8-2844-8FF9-0578D300C028}" type="parTrans" cxnId="{5955CFC2-307B-3545-B683-7FDE1C29CEFA}">
      <dgm:prSet/>
      <dgm:spPr/>
      <dgm:t>
        <a:bodyPr/>
        <a:lstStyle/>
        <a:p>
          <a:endParaRPr lang="en-US"/>
        </a:p>
      </dgm:t>
    </dgm:pt>
    <dgm:pt modelId="{6DE1D9E8-A093-E049-A322-D12F0EF33279}" type="sibTrans" cxnId="{5955CFC2-307B-3545-B683-7FDE1C29CEFA}">
      <dgm:prSet/>
      <dgm:spPr/>
      <dgm:t>
        <a:bodyPr/>
        <a:lstStyle/>
        <a:p>
          <a:endParaRPr lang="en-US"/>
        </a:p>
      </dgm:t>
    </dgm:pt>
    <dgm:pt modelId="{04B30363-01A6-6E49-BEB9-2212117C8707}">
      <dgm:prSet/>
      <dgm:spPr/>
      <dgm:t>
        <a:bodyPr/>
        <a:lstStyle/>
        <a:p>
          <a:r>
            <a:rPr lang="en-US" dirty="0" smtClean="0">
              <a:latin typeface="Rockwell" charset="0"/>
              <a:ea typeface="Rockwell" charset="0"/>
              <a:cs typeface="Rockwell" charset="0"/>
            </a:rPr>
            <a:t>Project briefs, technical reports, presentations, journal submissions</a:t>
          </a:r>
          <a:endParaRPr lang="en-US" dirty="0">
            <a:latin typeface="Rockwell" charset="0"/>
            <a:ea typeface="Rockwell" charset="0"/>
            <a:cs typeface="Rockwell" charset="0"/>
          </a:endParaRPr>
        </a:p>
      </dgm:t>
    </dgm:pt>
    <dgm:pt modelId="{3AA70E17-9662-8248-8692-8515EEA65F12}" type="parTrans" cxnId="{FC77EB26-9419-6B40-99A7-0A42AD905696}">
      <dgm:prSet/>
      <dgm:spPr/>
      <dgm:t>
        <a:bodyPr/>
        <a:lstStyle/>
        <a:p>
          <a:endParaRPr lang="en-US"/>
        </a:p>
      </dgm:t>
    </dgm:pt>
    <dgm:pt modelId="{2559BB62-7A25-C34E-8C99-7D5AC189BD5A}" type="sibTrans" cxnId="{FC77EB26-9419-6B40-99A7-0A42AD905696}">
      <dgm:prSet/>
      <dgm:spPr/>
      <dgm:t>
        <a:bodyPr/>
        <a:lstStyle/>
        <a:p>
          <a:endParaRPr lang="en-US"/>
        </a:p>
      </dgm:t>
    </dgm:pt>
    <dgm:pt modelId="{1350F43D-38CC-294B-8F6E-8AC99D427D64}" type="pres">
      <dgm:prSet presAssocID="{6A40610A-2108-4E40-B1FC-B4173C2E4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DF773-4767-774A-8F61-AAF06F212CF2}" type="pres">
      <dgm:prSet presAssocID="{F247309B-A032-E549-B44A-173690C48D52}" presName="linNode" presStyleCnt="0"/>
      <dgm:spPr/>
    </dgm:pt>
    <dgm:pt modelId="{3016BC17-4F89-C143-97D4-90438D88E3B1}" type="pres">
      <dgm:prSet presAssocID="{F247309B-A032-E549-B44A-173690C48D5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26765-1CA3-1649-A5C8-8F72F62BC421}" type="pres">
      <dgm:prSet presAssocID="{F247309B-A032-E549-B44A-173690C48D5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11420-D113-2C42-B3DF-E2F7DFF7F585}" type="pres">
      <dgm:prSet presAssocID="{6DB719BE-E9F0-664C-8D48-796CDB1CAC0A}" presName="sp" presStyleCnt="0"/>
      <dgm:spPr/>
    </dgm:pt>
    <dgm:pt modelId="{26A3980F-8FC3-E249-B839-AE7525421261}" type="pres">
      <dgm:prSet presAssocID="{C7470097-C39A-5A47-B5F1-F6C6F70D0E17}" presName="linNode" presStyleCnt="0"/>
      <dgm:spPr/>
    </dgm:pt>
    <dgm:pt modelId="{C3C336D7-DFFB-BE4E-8766-B968B8696643}" type="pres">
      <dgm:prSet presAssocID="{C7470097-C39A-5A47-B5F1-F6C6F70D0E17}" presName="parentText" presStyleLbl="node1" presStyleIdx="1" presStyleCnt="2" custLinFactNeighborY="-11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E278-114B-E14E-8F53-BA1DF91F4BE1}" type="pres">
      <dgm:prSet presAssocID="{C7470097-C39A-5A47-B5F1-F6C6F70D0E17}" presName="descendantText" presStyleLbl="alignAccFollowNode1" presStyleIdx="1" presStyleCnt="2" custLinFactNeighborY="-1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4ACDC-1205-FC4D-8990-0685C0B71E3F}" type="presOf" srcId="{CCB0B639-9797-4F43-89F2-B76B11CDBAA8}" destId="{83EDE278-114B-E14E-8F53-BA1DF91F4BE1}" srcOrd="0" destOrd="0" presId="urn:microsoft.com/office/officeart/2005/8/layout/vList5"/>
    <dgm:cxn modelId="{FC77EB26-9419-6B40-99A7-0A42AD905696}" srcId="{C7470097-C39A-5A47-B5F1-F6C6F70D0E17}" destId="{04B30363-01A6-6E49-BEB9-2212117C8707}" srcOrd="1" destOrd="0" parTransId="{3AA70E17-9662-8248-8692-8515EEA65F12}" sibTransId="{2559BB62-7A25-C34E-8C99-7D5AC189BD5A}"/>
    <dgm:cxn modelId="{5955CFC2-307B-3545-B683-7FDE1C29CEFA}" srcId="{F247309B-A032-E549-B44A-173690C48D52}" destId="{0FF3E557-5D60-2C40-B5C5-4B494BD4DBEA}" srcOrd="1" destOrd="0" parTransId="{33DFC50B-84C8-2844-8FF9-0578D300C028}" sibTransId="{6DE1D9E8-A093-E049-A322-D12F0EF33279}"/>
    <dgm:cxn modelId="{65BC6130-D2B1-4149-8571-89B7E4F625D9}" srcId="{C7470097-C39A-5A47-B5F1-F6C6F70D0E17}" destId="{CCB0B639-9797-4F43-89F2-B76B11CDBAA8}" srcOrd="0" destOrd="0" parTransId="{61F9FD17-73DC-6E47-B878-33DA5A294E78}" sibTransId="{103F7E25-F800-FD42-A97D-FAB229E79FD4}"/>
    <dgm:cxn modelId="{7D043C57-9A43-AE40-8CE9-4F3518066B92}" srcId="{6A40610A-2108-4E40-B1FC-B4173C2E45E5}" destId="{F247309B-A032-E549-B44A-173690C48D52}" srcOrd="0" destOrd="0" parTransId="{679E490D-82E5-FB4A-91CA-B98455A4A977}" sibTransId="{6DB719BE-E9F0-664C-8D48-796CDB1CAC0A}"/>
    <dgm:cxn modelId="{24CA3D30-54DE-4C44-AD07-6EFE5232D772}" type="presOf" srcId="{6A40610A-2108-4E40-B1FC-B4173C2E45E5}" destId="{1350F43D-38CC-294B-8F6E-8AC99D427D64}" srcOrd="0" destOrd="0" presId="urn:microsoft.com/office/officeart/2005/8/layout/vList5"/>
    <dgm:cxn modelId="{CA998556-D2C0-634B-A1AE-902FEA364F82}" type="presOf" srcId="{C7470097-C39A-5A47-B5F1-F6C6F70D0E17}" destId="{C3C336D7-DFFB-BE4E-8766-B968B8696643}" srcOrd="0" destOrd="0" presId="urn:microsoft.com/office/officeart/2005/8/layout/vList5"/>
    <dgm:cxn modelId="{324CBBC0-4D9C-7E49-97B5-4175BD27013D}" type="presOf" srcId="{0FF3E557-5D60-2C40-B5C5-4B494BD4DBEA}" destId="{02526765-1CA3-1649-A5C8-8F72F62BC421}" srcOrd="0" destOrd="1" presId="urn:microsoft.com/office/officeart/2005/8/layout/vList5"/>
    <dgm:cxn modelId="{D4B41967-AFE9-BA4C-BE50-55D6947727BC}" srcId="{F247309B-A032-E549-B44A-173690C48D52}" destId="{380E333D-E06D-DF43-8292-9BCAB7A377ED}" srcOrd="0" destOrd="0" parTransId="{47E6BC86-FB32-424F-93EF-3F1A1303DA84}" sibTransId="{E6B40751-3DF2-244D-9783-7D773151CED4}"/>
    <dgm:cxn modelId="{4952B279-6C86-2C40-8291-C293200B80DA}" type="presOf" srcId="{04B30363-01A6-6E49-BEB9-2212117C8707}" destId="{83EDE278-114B-E14E-8F53-BA1DF91F4BE1}" srcOrd="0" destOrd="1" presId="urn:microsoft.com/office/officeart/2005/8/layout/vList5"/>
    <dgm:cxn modelId="{F8D87708-1B5B-A444-83DE-3A532CD6C489}" srcId="{6A40610A-2108-4E40-B1FC-B4173C2E45E5}" destId="{C7470097-C39A-5A47-B5F1-F6C6F70D0E17}" srcOrd="1" destOrd="0" parTransId="{CBB733CE-2006-884F-84C0-3A329F3B8199}" sibTransId="{DD97D401-7539-E342-8BD9-392F44B31F5C}"/>
    <dgm:cxn modelId="{A88042E1-7ED9-B04F-9AD2-04F129997ECB}" type="presOf" srcId="{F247309B-A032-E549-B44A-173690C48D52}" destId="{3016BC17-4F89-C143-97D4-90438D88E3B1}" srcOrd="0" destOrd="0" presId="urn:microsoft.com/office/officeart/2005/8/layout/vList5"/>
    <dgm:cxn modelId="{22FBA673-CB35-1F45-B537-9A47EB60ACC6}" type="presOf" srcId="{380E333D-E06D-DF43-8292-9BCAB7A377ED}" destId="{02526765-1CA3-1649-A5C8-8F72F62BC421}" srcOrd="0" destOrd="0" presId="urn:microsoft.com/office/officeart/2005/8/layout/vList5"/>
    <dgm:cxn modelId="{CA35DCF9-B0CB-A743-A121-0C36FD2E05FF}" type="presParOf" srcId="{1350F43D-38CC-294B-8F6E-8AC99D427D64}" destId="{5B1DF773-4767-774A-8F61-AAF06F212CF2}" srcOrd="0" destOrd="0" presId="urn:microsoft.com/office/officeart/2005/8/layout/vList5"/>
    <dgm:cxn modelId="{DF65F94A-EDA4-BF40-8773-49E6C6382216}" type="presParOf" srcId="{5B1DF773-4767-774A-8F61-AAF06F212CF2}" destId="{3016BC17-4F89-C143-97D4-90438D88E3B1}" srcOrd="0" destOrd="0" presId="urn:microsoft.com/office/officeart/2005/8/layout/vList5"/>
    <dgm:cxn modelId="{D20E00E5-7F28-3E4A-B084-219E77C8CA1A}" type="presParOf" srcId="{5B1DF773-4767-774A-8F61-AAF06F212CF2}" destId="{02526765-1CA3-1649-A5C8-8F72F62BC421}" srcOrd="1" destOrd="0" presId="urn:microsoft.com/office/officeart/2005/8/layout/vList5"/>
    <dgm:cxn modelId="{FC8EF2DD-31EF-1D4C-BA7E-289CD30113CA}" type="presParOf" srcId="{1350F43D-38CC-294B-8F6E-8AC99D427D64}" destId="{E2411420-D113-2C42-B3DF-E2F7DFF7F585}" srcOrd="1" destOrd="0" presId="urn:microsoft.com/office/officeart/2005/8/layout/vList5"/>
    <dgm:cxn modelId="{A5B7C158-6FD7-C041-B3C9-7C48B769200D}" type="presParOf" srcId="{1350F43D-38CC-294B-8F6E-8AC99D427D64}" destId="{26A3980F-8FC3-E249-B839-AE7525421261}" srcOrd="2" destOrd="0" presId="urn:microsoft.com/office/officeart/2005/8/layout/vList5"/>
    <dgm:cxn modelId="{ED3188D4-CB0C-7C4B-9E35-A1879CC781CC}" type="presParOf" srcId="{26A3980F-8FC3-E249-B839-AE7525421261}" destId="{C3C336D7-DFFB-BE4E-8766-B968B8696643}" srcOrd="0" destOrd="0" presId="urn:microsoft.com/office/officeart/2005/8/layout/vList5"/>
    <dgm:cxn modelId="{17F2676C-3F51-9C40-B6E3-65FB5BF8706D}" type="presParOf" srcId="{26A3980F-8FC3-E249-B839-AE7525421261}" destId="{83EDE278-114B-E14E-8F53-BA1DF91F4B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B78C-9686-504D-B99B-F92E0A84A5F2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A4B7-DDBB-2E45-B958-C32B9D2C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9E38-0367-8140-BAB6-10324BA3D41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B2E3-F1A7-C446-9744-443F50591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Pdf page</a:t>
            </a:r>
            <a:r>
              <a:rPr lang="en-US" baseline="0" smtClean="0"/>
              <a:t>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B2E3-F1A7-C446-9744-443F505914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 b="1" i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Rockwell" charset="0"/>
                <a:ea typeface="Rockwell" charset="0"/>
                <a:cs typeface="Rockwel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9DB3-E894-A746-A033-8D609A0F088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68015"/>
            <a:ext cx="7886700" cy="29602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C1D-7378-DF44-A46D-8F5DC0EF17D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39376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39376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C1D-7378-DF44-A46D-8F5DC0EF17D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51089"/>
          </a:xfrm>
        </p:spPr>
        <p:txBody>
          <a:bodyPr/>
          <a:lstStyle>
            <a:lvl1pPr>
              <a:defRPr sz="2800" b="0" i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1pPr>
            <a:lvl2pPr>
              <a:defRPr b="0" i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2pPr>
            <a:lvl3pPr>
              <a:defRPr>
                <a:latin typeface="Rockwell" charset="0"/>
                <a:ea typeface="Rockwell" charset="0"/>
                <a:cs typeface="Rockwell" charset="0"/>
              </a:defRPr>
            </a:lvl3pPr>
            <a:lvl4pPr>
              <a:defRPr>
                <a:latin typeface="Rockwell" charset="0"/>
                <a:ea typeface="Rockwell" charset="0"/>
                <a:cs typeface="Rockwell" charset="0"/>
              </a:defRPr>
            </a:lvl4pPr>
            <a:lvl5pPr>
              <a:defRPr>
                <a:latin typeface="Rockwell" charset="0"/>
                <a:ea typeface="Rockwell" charset="0"/>
                <a:cs typeface="Rockwel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2F3D-7292-E34E-8AC7-CA95CBC3497D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7518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F38D-C74F-804C-8891-9E3F093B71AF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83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3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F36-F3DB-E244-BCDD-9D1141547C54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415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3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6FAE-7067-F148-B581-914ABC41047B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5FA-F617-7E4F-AEDE-AF4511C7580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94B0-11C7-DA47-BC4B-E8B78EDB1C59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4709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6684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B4A0-DDB1-7241-A73A-3320F958B3A8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4709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6684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7258-3B7B-F842-A216-6799BDEAEB4C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84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514350" lvl="1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857250" lvl="2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1200150" lvl="3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dirty="0" smtClean="0"/>
              <a:t>Fourth level</a:t>
            </a:r>
          </a:p>
          <a:p>
            <a:pPr marL="1200150" lvl="3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FDC1D-7378-DF44-A46D-8F5DC0EF17D6}" type="datetime1">
              <a:rPr lang="en-US" smtClean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6208-0B50-7146-B919-149D80E6C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lang="en-US" sz="3200" b="1" i="0" u="none" kern="1200" dirty="0">
          <a:solidFill>
            <a:srgbClr val="005BB9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lang="en-US" sz="2100" b="0" i="0" u="none" kern="1200" dirty="0" smtClean="0">
          <a:solidFill>
            <a:srgbClr val="243646"/>
          </a:solidFill>
          <a:latin typeface="Rockwell" charset="0"/>
          <a:ea typeface="Rockwell" charset="0"/>
          <a:cs typeface="Rockwel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en-US" sz="1800" kern="1200" dirty="0" smtClean="0">
          <a:solidFill>
            <a:srgbClr val="243646"/>
          </a:solidFill>
          <a:latin typeface="Rockwell" charset="0"/>
          <a:ea typeface="Rockwell" charset="0"/>
          <a:cs typeface="Rockwel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en-US" sz="1500" kern="1200" dirty="0" smtClean="0">
          <a:solidFill>
            <a:srgbClr val="243646"/>
          </a:solidFill>
          <a:latin typeface="Rockwell" charset="0"/>
          <a:ea typeface="Rockwell" charset="0"/>
          <a:cs typeface="Rockwel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en-US" sz="1350" kern="1200" dirty="0">
          <a:solidFill>
            <a:srgbClr val="243646"/>
          </a:solidFill>
          <a:latin typeface="Rockwell" charset="0"/>
          <a:ea typeface="Rockwell" charset="0"/>
          <a:cs typeface="Rockwell" charset="0"/>
        </a:defRPr>
      </a:lvl4pPr>
      <a:lvl5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ynamiclearningmaps.org/sites/default/files/documents/Science.HS.PS2-3.P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smart@k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2137"/>
            <a:ext cx="7886700" cy="3713903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/>
              <a:t>Innovations in Science Map, Assessment, and Report Technologies (I-SMART)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Meagan </a:t>
            </a:r>
            <a:r>
              <a:rPr lang="en-US" sz="2700" dirty="0" err="1" smtClean="0"/>
              <a:t>Karvonen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ATLAS, University of Kansas</a:t>
            </a:r>
            <a:br>
              <a:rPr lang="en-US" sz="27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>
                <a:solidFill>
                  <a:schemeClr val="tx1"/>
                </a:solidFill>
              </a:rPr>
              <a:t>TILSA SCASS Fall </a:t>
            </a:r>
            <a:r>
              <a:rPr lang="en-US" sz="1800" dirty="0" smtClean="0">
                <a:solidFill>
                  <a:schemeClr val="tx1"/>
                </a:solidFill>
              </a:rPr>
              <a:t>Meeting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October </a:t>
            </a:r>
            <a:r>
              <a:rPr lang="en-US" sz="1800" dirty="0">
                <a:solidFill>
                  <a:schemeClr val="tx1"/>
                </a:solidFill>
              </a:rPr>
              <a:t>24-25, 2017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Dallas, Texas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Overview of Map Development</a:t>
            </a:r>
            <a:endParaRPr lang="en-US" b="1" dirty="0">
              <a:solidFill>
                <a:srgbClr val="005BB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3213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rPr>
              <a:t>DLM Science Essential Element (EEs) </a:t>
            </a:r>
          </a:p>
          <a:p>
            <a:pPr lvl="1"/>
            <a:r>
              <a:rPr lang="en-US" dirty="0" smtClean="0">
                <a:solidFill>
                  <a:srgbClr val="243646"/>
                </a:solidFill>
              </a:rPr>
              <a:t>34 in 3 grade bands</a:t>
            </a:r>
          </a:p>
          <a:p>
            <a:pPr lvl="1"/>
            <a:r>
              <a:rPr lang="en-US" dirty="0" smtClean="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rPr>
              <a:t>Connected to the NGSS</a:t>
            </a:r>
          </a:p>
          <a:p>
            <a:r>
              <a:rPr lang="en-US" dirty="0" smtClean="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rPr>
              <a:t>Deep Dive into each Essential Element</a:t>
            </a:r>
          </a:p>
          <a:p>
            <a:pPr lvl="1"/>
            <a:r>
              <a:rPr lang="en-US" dirty="0" smtClean="0">
                <a:solidFill>
                  <a:srgbClr val="243646"/>
                </a:solidFill>
              </a:rPr>
              <a:t>Content Analysis for disciplinary core idea (DCI) and science and engineering practice (SEP)</a:t>
            </a:r>
          </a:p>
          <a:p>
            <a:pPr lvl="1"/>
            <a:r>
              <a:rPr lang="en-US" dirty="0" smtClean="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rPr>
              <a:t>Literature review</a:t>
            </a:r>
          </a:p>
          <a:p>
            <a:pPr lvl="1"/>
            <a:r>
              <a:rPr lang="en-US" dirty="0" smtClean="0">
                <a:solidFill>
                  <a:srgbClr val="243646"/>
                </a:solidFill>
              </a:rPr>
              <a:t>Modeling nodes &amp; connections for a “neighborhood” </a:t>
            </a:r>
            <a:endParaRPr lang="en-US" dirty="0" smtClean="0">
              <a:solidFill>
                <a:srgbClr val="243646"/>
              </a:solidFill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dirty="0" smtClean="0">
              <a:solidFill>
                <a:srgbClr val="243646"/>
              </a:solidFill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dirty="0" smtClean="0">
              <a:solidFill>
                <a:srgbClr val="243646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804" r="2784" b="1380"/>
          <a:stretch/>
        </p:blipFill>
        <p:spPr>
          <a:xfrm>
            <a:off x="0" y="199345"/>
            <a:ext cx="6074229" cy="4478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6629" y="202747"/>
            <a:ext cx="28302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Map Model Segment from 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Neighborhood </a:t>
            </a:r>
            <a:r>
              <a:rPr lang="en-US" sz="1600" b="1" dirty="0">
                <a:solidFill>
                  <a:schemeClr val="accent1"/>
                </a:solidFill>
              </a:rPr>
              <a:t>EE.MS.LS2-2</a:t>
            </a:r>
            <a:r>
              <a:rPr lang="en-US" sz="1600" dirty="0"/>
              <a:t>: Use models of food chains/webs to identify producers and consumers in</a:t>
            </a:r>
          </a:p>
          <a:p>
            <a:r>
              <a:rPr lang="en-US" sz="1600" dirty="0"/>
              <a:t>aquatic and terrestrial ecosystems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1"/>
                </a:solidFill>
              </a:rPr>
              <a:t>Disciplinary Core Idea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 smtClean="0"/>
              <a:t>LS2.B </a:t>
            </a:r>
            <a:r>
              <a:rPr lang="en-US" sz="1600" dirty="0"/>
              <a:t>Cycle of Matter and Energy Transfer in Ecosystems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1"/>
                </a:solidFill>
              </a:rPr>
              <a:t>Science and Engineering </a:t>
            </a:r>
            <a:r>
              <a:rPr lang="en-US" sz="1600" b="1" dirty="0" smtClean="0">
                <a:solidFill>
                  <a:schemeClr val="accent1"/>
                </a:solidFill>
              </a:rPr>
              <a:t>Practice (Blue Circles)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Developing </a:t>
            </a:r>
            <a:r>
              <a:rPr lang="en-US" sz="1600" dirty="0"/>
              <a:t>and using models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8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73844"/>
            <a:ext cx="8279606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Development – Phases 1 &amp; 2 (DLM)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2851089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solidFill>
                  <a:srgbClr val="243646"/>
                </a:solidFill>
              </a:rPr>
              <a:t>7 neighborhoods</a:t>
            </a:r>
            <a:endParaRPr lang="en-US" sz="3800" dirty="0">
              <a:solidFill>
                <a:srgbClr val="243646"/>
              </a:solidFill>
            </a:endParaRPr>
          </a:p>
          <a:p>
            <a:r>
              <a:rPr lang="en-US" sz="3800" dirty="0" smtClean="0">
                <a:solidFill>
                  <a:srgbClr val="243646"/>
                </a:solidFill>
              </a:rPr>
              <a:t>Development plan reviewed by DLM TAC</a:t>
            </a:r>
          </a:p>
          <a:p>
            <a:r>
              <a:rPr lang="en-US" sz="3800" dirty="0" smtClean="0">
                <a:solidFill>
                  <a:srgbClr val="243646"/>
                </a:solidFill>
              </a:rPr>
              <a:t>Multiple </a:t>
            </a:r>
            <a:r>
              <a:rPr lang="en-US" sz="3800" dirty="0">
                <a:solidFill>
                  <a:srgbClr val="243646"/>
                </a:solidFill>
              </a:rPr>
              <a:t>rounds of online, </a:t>
            </a:r>
            <a:r>
              <a:rPr lang="en-US" sz="3800" dirty="0">
                <a:solidFill>
                  <a:schemeClr val="accent1"/>
                </a:solidFill>
              </a:rPr>
              <a:t>asynchronous</a:t>
            </a:r>
            <a:r>
              <a:rPr lang="en-US" sz="3800" dirty="0">
                <a:solidFill>
                  <a:srgbClr val="243646"/>
                </a:solidFill>
              </a:rPr>
              <a:t> review</a:t>
            </a:r>
          </a:p>
          <a:p>
            <a:r>
              <a:rPr lang="en-US" sz="3800" dirty="0" smtClean="0">
                <a:solidFill>
                  <a:srgbClr val="243646"/>
                </a:solidFill>
              </a:rPr>
              <a:t>Recruited reviewers from DLM Science States</a:t>
            </a:r>
          </a:p>
          <a:p>
            <a:r>
              <a:rPr lang="en-US" sz="3800" dirty="0">
                <a:solidFill>
                  <a:srgbClr val="243646"/>
                </a:solidFill>
              </a:rPr>
              <a:t>Iterative refinement of review criteria</a:t>
            </a:r>
          </a:p>
          <a:p>
            <a:endParaRPr lang="en-US" sz="3800" dirty="0">
              <a:solidFill>
                <a:srgbClr val="24364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186738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Map Development – </a:t>
            </a:r>
            <a:r>
              <a:rPr lang="en-US" dirty="0" smtClean="0"/>
              <a:t>Phase 3 (I-SMART)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186739" cy="2851089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243646"/>
                </a:solidFill>
              </a:rPr>
              <a:t>11 neighborhoods - 7 from </a:t>
            </a:r>
            <a:r>
              <a:rPr lang="en-US" sz="2700" dirty="0">
                <a:solidFill>
                  <a:srgbClr val="243646"/>
                </a:solidFill>
              </a:rPr>
              <a:t>Phases 1 &amp; </a:t>
            </a:r>
            <a:r>
              <a:rPr lang="en-US" sz="2700" dirty="0" smtClean="0">
                <a:solidFill>
                  <a:srgbClr val="243646"/>
                </a:solidFill>
              </a:rPr>
              <a:t>2, 4 new</a:t>
            </a:r>
            <a:endParaRPr lang="en-US" sz="2700" dirty="0">
              <a:solidFill>
                <a:srgbClr val="243646"/>
              </a:solidFill>
            </a:endParaRPr>
          </a:p>
          <a:p>
            <a:r>
              <a:rPr lang="en-US" sz="2700" dirty="0">
                <a:solidFill>
                  <a:schemeClr val="accent1"/>
                </a:solidFill>
              </a:rPr>
              <a:t>Onsite</a:t>
            </a:r>
            <a:r>
              <a:rPr lang="en-US" sz="2700" dirty="0">
                <a:solidFill>
                  <a:srgbClr val="243646"/>
                </a:solidFill>
              </a:rPr>
              <a:t> panel review </a:t>
            </a:r>
            <a:r>
              <a:rPr lang="en-US" sz="2700" dirty="0" smtClean="0">
                <a:solidFill>
                  <a:srgbClr val="243646"/>
                </a:solidFill>
              </a:rPr>
              <a:t>- July</a:t>
            </a:r>
            <a:r>
              <a:rPr lang="en-US" sz="2700" dirty="0">
                <a:solidFill>
                  <a:srgbClr val="243646"/>
                </a:solidFill>
              </a:rPr>
              <a:t>, 2017</a:t>
            </a:r>
          </a:p>
          <a:p>
            <a:r>
              <a:rPr lang="en-US" sz="2700" dirty="0">
                <a:solidFill>
                  <a:srgbClr val="243646"/>
                </a:solidFill>
              </a:rPr>
              <a:t>Recruited reviewers from I-SMART partner states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236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I-SMART Review Panel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063" y="1119204"/>
            <a:ext cx="4047066" cy="286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lang="en-US" sz="2800" b="0" i="0" u="none" kern="120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800" b="0" i="0" kern="120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500" kern="120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defRPr>
            </a:lvl4pPr>
            <a:lvl5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243646"/>
                </a:solidFill>
              </a:rPr>
              <a:t>One panel per grade span </a:t>
            </a:r>
          </a:p>
          <a:p>
            <a:r>
              <a:rPr lang="en-US" sz="2000" dirty="0" smtClean="0">
                <a:solidFill>
                  <a:srgbClr val="243646"/>
                </a:solidFill>
              </a:rPr>
              <a:t>3-4 neighborhood maps per panel</a:t>
            </a:r>
          </a:p>
          <a:p>
            <a:r>
              <a:rPr lang="en-US" sz="2000" dirty="0" smtClean="0">
                <a:solidFill>
                  <a:srgbClr val="243646"/>
                </a:solidFill>
              </a:rPr>
              <a:t>4 educators per panel (2 content- and 2 accessibility-focused)</a:t>
            </a:r>
          </a:p>
          <a:p>
            <a:r>
              <a:rPr lang="en-US" sz="2000" dirty="0">
                <a:solidFill>
                  <a:srgbClr val="243646"/>
                </a:solidFill>
              </a:rPr>
              <a:t>T</a:t>
            </a:r>
            <a:r>
              <a:rPr lang="en-US" sz="2000" dirty="0" smtClean="0">
                <a:solidFill>
                  <a:srgbClr val="243646"/>
                </a:solidFill>
              </a:rPr>
              <a:t>rained in advance and onsite</a:t>
            </a:r>
            <a:endParaRPr lang="en-US" sz="1100" dirty="0" smtClean="0">
              <a:solidFill>
                <a:srgbClr val="24364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8765" b="6502"/>
          <a:stretch/>
        </p:blipFill>
        <p:spPr>
          <a:xfrm>
            <a:off x="4675716" y="1099675"/>
            <a:ext cx="3605340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Review Process - 4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157946"/>
            <a:ext cx="4402665" cy="2851089"/>
          </a:xfrm>
        </p:spPr>
        <p:txBody>
          <a:bodyPr>
            <a:no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800" dirty="0" smtClean="0"/>
              <a:t>Individual ratings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800" dirty="0" smtClean="0"/>
              <a:t>Table discussion and panel recommendations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800" dirty="0" smtClean="0"/>
              <a:t>Panel horizontal evaluation using ELA and math maps with an identification of a major pathway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800" dirty="0" smtClean="0"/>
              <a:t>Panel vertical relationships between science maps in the same DCI</a:t>
            </a:r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r="21111" b="13086"/>
          <a:stretch/>
        </p:blipFill>
        <p:spPr>
          <a:xfrm>
            <a:off x="4690534" y="1157946"/>
            <a:ext cx="4176724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Post-Panel Review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243646"/>
              </a:solidFill>
              <a:latin typeface="Rockwell" charset="0"/>
              <a:ea typeface="Rockwell" charset="0"/>
              <a:cs typeface="Rockwell" charset="0"/>
            </a:endParaRPr>
          </a:p>
          <a:p>
            <a:pPr lvl="1"/>
            <a:endParaRPr lang="en-US" dirty="0" smtClean="0">
              <a:solidFill>
                <a:srgbClr val="243646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14948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/>
              <a:buChar char="•"/>
              <a:defRPr lang="en-US" sz="2800" b="0" i="0" u="none" kern="120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800" b="0" i="0" kern="120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500" kern="120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lang="en-US" sz="1350" kern="1200">
                <a:solidFill>
                  <a:srgbClr val="243646"/>
                </a:solidFill>
                <a:latin typeface="Rockwell" charset="0"/>
                <a:ea typeface="Rockwell" charset="0"/>
                <a:cs typeface="Rockwell" charset="0"/>
              </a:defRPr>
            </a:lvl4pPr>
            <a:lvl5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243646"/>
                </a:solidFill>
              </a:rPr>
              <a:t>Step 1: Individual staff review </a:t>
            </a:r>
          </a:p>
          <a:p>
            <a:pPr lvl="1"/>
            <a:r>
              <a:rPr lang="en-US" sz="1400" dirty="0" smtClean="0"/>
              <a:t>Review based on criteria:</a:t>
            </a:r>
          </a:p>
          <a:p>
            <a:pPr lvl="2"/>
            <a:r>
              <a:rPr lang="en-US" sz="1100" dirty="0" smtClean="0"/>
              <a:t>Logic</a:t>
            </a:r>
          </a:p>
          <a:p>
            <a:pPr lvl="2"/>
            <a:r>
              <a:rPr lang="en-US" sz="1100" dirty="0" smtClean="0"/>
              <a:t>Consistency with the neighborhood map</a:t>
            </a:r>
          </a:p>
          <a:p>
            <a:pPr lvl="2"/>
            <a:r>
              <a:rPr lang="en-US" sz="1100" dirty="0" smtClean="0"/>
              <a:t>Consistency with the research narrative</a:t>
            </a:r>
          </a:p>
          <a:p>
            <a:pPr lvl="1"/>
            <a:r>
              <a:rPr lang="en-US" sz="1400" dirty="0" smtClean="0"/>
              <a:t>Either accept panel recommendation or forward to step 2 </a:t>
            </a:r>
          </a:p>
          <a:p>
            <a:r>
              <a:rPr lang="en-US" sz="2000" dirty="0" smtClean="0">
                <a:solidFill>
                  <a:srgbClr val="243646"/>
                </a:solidFill>
              </a:rPr>
              <a:t>Step 2: Group staff review</a:t>
            </a:r>
          </a:p>
          <a:p>
            <a:pPr lvl="1"/>
            <a:r>
              <a:rPr lang="en-US" sz="1400" dirty="0" smtClean="0"/>
              <a:t>Discuss recommendations that did not meet the above criteria</a:t>
            </a:r>
          </a:p>
          <a:p>
            <a:pPr lvl="1"/>
            <a:r>
              <a:rPr lang="en-US" sz="1400" dirty="0" smtClean="0"/>
              <a:t>May decide to accept, reject, or identify an alternative revision</a:t>
            </a:r>
          </a:p>
          <a:p>
            <a:pPr lvl="1"/>
            <a:endParaRPr lang="en-US" sz="1400" dirty="0"/>
          </a:p>
          <a:p>
            <a:pPr lvl="2"/>
            <a:endParaRPr lang="en-US" sz="1100" dirty="0" smtClean="0"/>
          </a:p>
          <a:p>
            <a:pPr lvl="2"/>
            <a:endParaRPr lang="en-US" sz="1100" dirty="0"/>
          </a:p>
          <a:p>
            <a:pPr lvl="2"/>
            <a:endParaRPr lang="en-US" sz="1100" dirty="0" smtClean="0"/>
          </a:p>
          <a:p>
            <a:pPr lvl="1"/>
            <a:endParaRPr lang="en-US" sz="1400" dirty="0" smtClean="0">
              <a:solidFill>
                <a:srgbClr val="243646"/>
              </a:solidFill>
            </a:endParaRPr>
          </a:p>
          <a:p>
            <a:pPr lvl="1"/>
            <a:endParaRPr lang="en-US" sz="1400" dirty="0" smtClean="0">
              <a:solidFill>
                <a:srgbClr val="243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evaluator</a:t>
            </a:r>
          </a:p>
          <a:p>
            <a:pPr lvl="1"/>
            <a:r>
              <a:rPr lang="en-US" dirty="0" smtClean="0"/>
              <a:t>Staff observer</a:t>
            </a:r>
          </a:p>
          <a:p>
            <a:r>
              <a:rPr lang="en-US" dirty="0" smtClean="0"/>
              <a:t>External evaluator</a:t>
            </a:r>
          </a:p>
          <a:p>
            <a:pPr lvl="1"/>
            <a:r>
              <a:rPr lang="en-US" dirty="0" smtClean="0"/>
              <a:t>Focus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130458"/>
            <a:ext cx="8523514" cy="180994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Goal 2</a:t>
            </a:r>
            <a:b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Testlet Development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Progress – Literature Review and Development Plan</a:t>
            </a:r>
            <a:endParaRPr lang="en-US" sz="3200" b="1" dirty="0">
              <a:solidFill>
                <a:srgbClr val="005BB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Current DLM Science </a:t>
            </a:r>
            <a:r>
              <a:rPr lang="en-US" dirty="0" err="1"/>
              <a:t>Testlet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an engagement activity and items to assess student understanding of forces and motion. 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Example </a:t>
            </a:r>
            <a:r>
              <a:rPr lang="en-US" dirty="0" err="1" smtClean="0">
                <a:hlinkClick r:id="rId2"/>
              </a:rPr>
              <a:t>Testlet</a:t>
            </a:r>
            <a:r>
              <a:rPr lang="en-US" dirty="0" smtClean="0">
                <a:hlinkClick r:id="rId2"/>
              </a:rPr>
              <a:t> Link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I-SMART 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Improve achievement </a:t>
            </a:r>
            <a:r>
              <a:rPr lang="en-US" dirty="0"/>
              <a:t>of </a:t>
            </a:r>
            <a:r>
              <a:rPr lang="en-US" dirty="0" smtClean="0"/>
              <a:t>multidimensional science </a:t>
            </a:r>
            <a:r>
              <a:rPr lang="en-US" dirty="0"/>
              <a:t>standards for students with and without disabilities through accessible, learning map model-based </a:t>
            </a:r>
            <a:r>
              <a:rPr lang="en-US" dirty="0" smtClean="0"/>
              <a:t>assessments </a:t>
            </a:r>
            <a:r>
              <a:rPr lang="en-US" dirty="0"/>
              <a:t>and reporting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Testlet Design Literature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Staff queried academic search databases</a:t>
            </a:r>
          </a:p>
          <a:p>
            <a:r>
              <a:rPr lang="en-US" dirty="0" smtClean="0"/>
              <a:t>Search terms such as: UDL, choice, motivation, engagement, accessibility in assessment, science instruction</a:t>
            </a:r>
          </a:p>
          <a:p>
            <a:r>
              <a:rPr lang="en-US" dirty="0" smtClean="0"/>
              <a:t>Results synthesized and summarized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Testlet Development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literature review and revised design framework, create prototype Essential Element Concept Maps, develop prototype </a:t>
            </a:r>
            <a:r>
              <a:rPr lang="en-US" dirty="0" err="1" smtClean="0"/>
              <a:t>testets</a:t>
            </a:r>
            <a:r>
              <a:rPr lang="en-US" dirty="0" smtClean="0"/>
              <a:t>, conduct cognitive labs, field-test testlets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9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38" y="1687616"/>
            <a:ext cx="7777984" cy="229633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Goal 3</a:t>
            </a:r>
            <a:b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Reporting Dashboard Progress - Needs Assessment and Focus Groups</a:t>
            </a:r>
            <a:endParaRPr lang="en-US" sz="3200" b="1" dirty="0">
              <a:solidFill>
                <a:srgbClr val="005BB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 immediate access to student data in an accessible, attractive, and engaging way that facilitates comprehension, insight, and instructional design-making.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Focus-Group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focus groups of 4-5 teachers each</a:t>
            </a:r>
          </a:p>
          <a:p>
            <a:r>
              <a:rPr lang="en-US" dirty="0"/>
              <a:t>Virtual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90 minute sessions of informal conversation, with guiding questions and examples of existing educational dashboards</a:t>
            </a:r>
          </a:p>
        </p:txBody>
      </p:sp>
    </p:spTree>
    <p:extLst>
      <p:ext uri="{BB962C8B-B14F-4D97-AF65-F5344CB8AC3E}">
        <p14:creationId xmlns:p14="http://schemas.microsoft.com/office/powerpoint/2010/main" val="2055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243207" cy="28510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Analyzed according to 3 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teachers expressed that they need in order to teach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and practices that teachers currently employ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features teachers do / don’t desire from 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 Design Ideas -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Expose teachers to the learning map models</a:t>
            </a:r>
          </a:p>
          <a:p>
            <a:r>
              <a:rPr lang="en-US" dirty="0" smtClean="0"/>
              <a:t>Design to clearly indicate what has been assessed, mastered, or not mastered with a quick look</a:t>
            </a:r>
          </a:p>
          <a:p>
            <a:r>
              <a:rPr lang="en-US" dirty="0" smtClean="0"/>
              <a:t>Carry-over teacher comments / recommendations from year to year</a:t>
            </a:r>
          </a:p>
          <a:p>
            <a:r>
              <a:rPr lang="en-US" dirty="0" smtClean="0"/>
              <a:t>Provide links to each essential element to instructional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8009467" cy="486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28600"/>
            <a:ext cx="372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One idea.. Many more to come</a:t>
            </a:r>
            <a:endParaRPr lang="en-US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4866" y="2221838"/>
            <a:ext cx="8221133" cy="17907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Project Feedback from States and Advisors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from States and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034"/>
            <a:ext cx="7981950" cy="12046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Map model information originally designed for item writers could provide rich information for teachers (e.g. how each map node could be observed.)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2582692"/>
            <a:ext cx="6053247" cy="11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2851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Maryland – Lead State</a:t>
            </a:r>
            <a:endParaRPr lang="en-US" dirty="0"/>
          </a:p>
          <a:p>
            <a:r>
              <a:rPr lang="en-US" dirty="0" smtClean="0"/>
              <a:t>Missouri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Jersey</a:t>
            </a:r>
          </a:p>
          <a:p>
            <a:r>
              <a:rPr lang="en-US" dirty="0" smtClean="0"/>
              <a:t>New </a:t>
            </a:r>
            <a:r>
              <a:rPr lang="en-US" dirty="0"/>
              <a:t>York </a:t>
            </a:r>
          </a:p>
          <a:p>
            <a:r>
              <a:rPr lang="en-US" dirty="0" smtClean="0"/>
              <a:t>Oklahoma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States and Advisors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2851089"/>
          </a:xfrm>
        </p:spPr>
        <p:txBody>
          <a:bodyPr>
            <a:noAutofit/>
          </a:bodyPr>
          <a:lstStyle/>
          <a:p>
            <a:r>
              <a:rPr lang="en-US" sz="2000" dirty="0" smtClean="0"/>
              <a:t>Enhancements to testlets should be carefully considered; competing strengths and needs of student populations</a:t>
            </a:r>
          </a:p>
          <a:p>
            <a:r>
              <a:rPr lang="en-US" sz="2000" dirty="0" smtClean="0"/>
              <a:t>We should look to lessons learned from other projects re: motivation, choice, UDL (PARA/NARAP, Science Notebooks)</a:t>
            </a:r>
          </a:p>
          <a:p>
            <a:r>
              <a:rPr lang="en-US" sz="2000" dirty="0" smtClean="0"/>
              <a:t>We could focus on reporting and displaying clusters of nodes to prevent over-emphasis of any one node and support teachers in thinking across concepts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3363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dashboard could help teachers’ assessment literacy, understanding of terms, what mastery is, etc.</a:t>
            </a:r>
          </a:p>
          <a:p>
            <a:r>
              <a:rPr lang="en-US" dirty="0" smtClean="0"/>
              <a:t>The team should provide clear documentation for all products, including how testlet innovations / components are tied to design framework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States and Advisors</a:t>
            </a:r>
          </a:p>
        </p:txBody>
      </p:sp>
    </p:spTree>
    <p:extLst>
      <p:ext uri="{BB962C8B-B14F-4D97-AF65-F5344CB8AC3E}">
        <p14:creationId xmlns:p14="http://schemas.microsoft.com/office/powerpoint/2010/main" val="531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23" y="1349426"/>
            <a:ext cx="4503790" cy="28510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ismart@ku.edu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ismart.works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785-864-7093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35" y="3738850"/>
            <a:ext cx="8573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charset="0"/>
              </a:rPr>
              <a:t>The contents of </a:t>
            </a:r>
            <a:r>
              <a:rPr lang="en-US" sz="1200">
                <a:latin typeface="Calibri" charset="0"/>
              </a:rPr>
              <a:t>this </a:t>
            </a:r>
            <a:r>
              <a:rPr lang="en-US" sz="1200" smtClean="0">
                <a:latin typeface="Calibri" charset="0"/>
              </a:rPr>
              <a:t>presentation were </a:t>
            </a:r>
            <a:r>
              <a:rPr lang="en-US" sz="1200" dirty="0">
                <a:latin typeface="Calibri" charset="0"/>
              </a:rPr>
              <a:t>developed under a grant from the Department of Education. However, those contents do not necessarily represent the policy of the Department of Education, and you should not assume endorsement by the Federal Government.</a:t>
            </a:r>
            <a:endParaRPr lang="en-US" sz="1200" dirty="0"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Project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28510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Karen </a:t>
            </a:r>
            <a:r>
              <a:rPr lang="en-US" dirty="0"/>
              <a:t>Erickson, University of North Carolina</a:t>
            </a:r>
          </a:p>
          <a:p>
            <a:r>
              <a:rPr lang="en-US" dirty="0"/>
              <a:t>Neal Kingston, University of Kansas</a:t>
            </a:r>
          </a:p>
          <a:p>
            <a:r>
              <a:rPr lang="en-US" dirty="0"/>
              <a:t>Cara </a:t>
            </a:r>
            <a:r>
              <a:rPr lang="en-US" dirty="0" err="1"/>
              <a:t>Laitusis</a:t>
            </a:r>
            <a:r>
              <a:rPr lang="en-US" dirty="0"/>
              <a:t>, ETS</a:t>
            </a:r>
          </a:p>
          <a:p>
            <a:r>
              <a:rPr lang="en-US" dirty="0" smtClean="0"/>
              <a:t>Jim </a:t>
            </a:r>
            <a:r>
              <a:rPr lang="en-US" dirty="0"/>
              <a:t>Pellegrino, University of Illinois at Chicago</a:t>
            </a:r>
          </a:p>
          <a:p>
            <a:r>
              <a:rPr lang="en-US" dirty="0" smtClean="0"/>
              <a:t>Michael </a:t>
            </a:r>
            <a:r>
              <a:rPr lang="en-US" dirty="0" err="1"/>
              <a:t>Wehmeyer</a:t>
            </a:r>
            <a:r>
              <a:rPr lang="en-US" dirty="0"/>
              <a:t>, University of </a:t>
            </a:r>
            <a:r>
              <a:rPr lang="en-US" dirty="0" smtClean="0"/>
              <a:t>Kansas</a:t>
            </a:r>
            <a:endParaRPr lang="en-US" dirty="0"/>
          </a:p>
          <a:p>
            <a:r>
              <a:rPr lang="en-US" dirty="0"/>
              <a:t>Phoebe Winter, Independent Consultant</a:t>
            </a: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I-SMART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</a:t>
            </a:r>
            <a:r>
              <a:rPr lang="en-US" dirty="0" smtClean="0"/>
              <a:t>Kansas - ATLAS</a:t>
            </a:r>
            <a:endParaRPr lang="en-US" dirty="0"/>
          </a:p>
          <a:p>
            <a:r>
              <a:rPr lang="en-US" dirty="0"/>
              <a:t>CAST</a:t>
            </a:r>
          </a:p>
          <a:p>
            <a:r>
              <a:rPr lang="en-US" dirty="0"/>
              <a:t>BYC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I-SMART and DLM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964849"/>
              </p:ext>
            </p:extLst>
          </p:nvPr>
        </p:nvGraphicFramePr>
        <p:xfrm>
          <a:off x="628650" y="1180681"/>
          <a:ext cx="7886700" cy="285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1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I-SMART 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77017"/>
          <a:ext cx="7886700" cy="285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7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I-SMART 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77017"/>
          <a:ext cx="7886700" cy="285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5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41" y="2094134"/>
            <a:ext cx="8043935" cy="180994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Goal 1</a:t>
            </a:r>
            <a:b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3200" b="1" dirty="0" smtClean="0">
                <a:solidFill>
                  <a:srgbClr val="005BB9"/>
                </a:solidFill>
                <a:latin typeface="Arial Black" charset="0"/>
                <a:ea typeface="Arial Black" charset="0"/>
                <a:cs typeface="Arial Black" charset="0"/>
              </a:rPr>
              <a:t>Science Learning Map Model Development and Review</a:t>
            </a:r>
            <a:endParaRPr lang="en-US" sz="3200" b="1" dirty="0">
              <a:solidFill>
                <a:srgbClr val="005BB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E81072F85D74F85BBE9A466594CD0" ma:contentTypeVersion="10" ma:contentTypeDescription="Create a new document." ma:contentTypeScope="" ma:versionID="f8032e88f4812b0a0fa583ec50ed0dc1">
  <xsd:schema xmlns:xsd="http://www.w3.org/2001/XMLSchema" xmlns:xs="http://www.w3.org/2001/XMLSchema" xmlns:p="http://schemas.microsoft.com/office/2006/metadata/properties" xmlns:ns2="b3d7ea18-ffa0-4fd0-8cba-e908d41d0fe7" xmlns:ns3="29fc054b-bbc4-48e0-aa7c-59c7cecd915e" targetNamespace="http://schemas.microsoft.com/office/2006/metadata/properties" ma:root="true" ma:fieldsID="5257f503223eb271db7c53650ad0e184" ns2:_="" ns3:_="">
    <xsd:import namespace="b3d7ea18-ffa0-4fd0-8cba-e908d41d0fe7"/>
    <xsd:import namespace="29fc054b-bbc4-48e0-aa7c-59c7cecd9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7ea18-ffa0-4fd0-8cba-e908d41d0f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054b-bbc4-48e0-aa7c-59c7cecd9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37569-4719-4202-B72C-24FE0AD4B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0C937-9406-4D84-A6F4-1990396D23E3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9fc054b-bbc4-48e0-aa7c-59c7cecd915e"/>
    <ds:schemaRef ds:uri="b3d7ea18-ffa0-4fd0-8cba-e908d41d0fe7"/>
  </ds:schemaRefs>
</ds:datastoreItem>
</file>

<file path=customXml/itemProps3.xml><?xml version="1.0" encoding="utf-8"?>
<ds:datastoreItem xmlns:ds="http://schemas.openxmlformats.org/officeDocument/2006/customXml" ds:itemID="{05BD1183-FD73-4FE7-A338-47C474C39F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970</Words>
  <Application>Microsoft Office PowerPoint</Application>
  <PresentationFormat>On-screen Show (16:9)</PresentationFormat>
  <Paragraphs>151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Rockwell</vt:lpstr>
      <vt:lpstr>Office Theme</vt:lpstr>
      <vt:lpstr>Innovations in Science Map, Assessment, and Report Technologies (I-SMART)  Meagan Karvonen ATLAS, University of Kansas  TILSA SCASS Fall Meeting October 24-25, 2017 Dallas, Texas </vt:lpstr>
      <vt:lpstr>I-SMART Purpose</vt:lpstr>
      <vt:lpstr>State Partners</vt:lpstr>
      <vt:lpstr>Project Advisors</vt:lpstr>
      <vt:lpstr>I-SMART Staff</vt:lpstr>
      <vt:lpstr>I-SMART and DLM</vt:lpstr>
      <vt:lpstr>I-SMART Goals</vt:lpstr>
      <vt:lpstr>I-SMART Goals</vt:lpstr>
      <vt:lpstr>Goal 1 Science Learning Map Model Development and Review</vt:lpstr>
      <vt:lpstr>Overview of Map Development</vt:lpstr>
      <vt:lpstr>PowerPoint Presentation</vt:lpstr>
      <vt:lpstr>Map Development – Phases 1 &amp; 2 (DLM)</vt:lpstr>
      <vt:lpstr>Map Development – Phase 3 (I-SMART)</vt:lpstr>
      <vt:lpstr>I-SMART Review Panel Process</vt:lpstr>
      <vt:lpstr>Panel Review Process - 4 Steps</vt:lpstr>
      <vt:lpstr>Post-Panel Review Process</vt:lpstr>
      <vt:lpstr>Evaluation of Map Development</vt:lpstr>
      <vt:lpstr>Goal 2 Testlet Development Progress – Literature Review and Development Plan</vt:lpstr>
      <vt:lpstr>Example of a Current DLM Science Testlet</vt:lpstr>
      <vt:lpstr>Testlet Design Literature Review</vt:lpstr>
      <vt:lpstr>Testlet Development Next Steps</vt:lpstr>
      <vt:lpstr>Goal 3 Reporting Dashboard Progress - Needs Assessment and Focus Groups</vt:lpstr>
      <vt:lpstr>Dashboards</vt:lpstr>
      <vt:lpstr>Focus-Group Design</vt:lpstr>
      <vt:lpstr>Analysis</vt:lpstr>
      <vt:lpstr>Dashboard Design Ideas - Highlights</vt:lpstr>
      <vt:lpstr>PowerPoint Presentation</vt:lpstr>
      <vt:lpstr>Project Feedback from States and Advisors</vt:lpstr>
      <vt:lpstr>Feedback from States and Advisors</vt:lpstr>
      <vt:lpstr>Feedback from States and Advisors</vt:lpstr>
      <vt:lpstr>Feedback from States and Advisors</vt:lpstr>
      <vt:lpstr>Questions?</vt:lpstr>
      <vt:lpstr>Contact Us…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Cook-Borg, Hilary Anne</dc:creator>
  <cp:lastModifiedBy>Karvonen, Meagan</cp:lastModifiedBy>
  <cp:revision>215</cp:revision>
  <dcterms:created xsi:type="dcterms:W3CDTF">2016-10-12T13:07:33Z</dcterms:created>
  <dcterms:modified xsi:type="dcterms:W3CDTF">2018-01-09T21:04:45Z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0x01010084DE81072F85D74F85BBE9A466594CD0</vt:lpwstr>
  </property>
</Properties>
</file>